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7" r:id="rId2"/>
    <p:sldId id="258" r:id="rId3"/>
    <p:sldId id="267" r:id="rId4"/>
    <p:sldId id="259" r:id="rId5"/>
    <p:sldId id="268" r:id="rId6"/>
    <p:sldId id="260" r:id="rId7"/>
    <p:sldId id="266" r:id="rId8"/>
    <p:sldId id="261" r:id="rId9"/>
    <p:sldId id="263" r:id="rId10"/>
    <p:sldId id="265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9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SOURCING IN FINANCIAL ENTITIES: LEGAL CHALLENGES </a:t>
            </a:r>
            <a:endParaRPr lang="fr-FR" sz="1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105949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SOURCING IN FINANCIAL ENTITIES: LEGAL CHALLENGES </a:t>
            </a:r>
            <a:endParaRPr lang="fr-FR" sz="1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62421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SOURCING IN FINANCIAL ENTITIES: LEGAL CHALLENGES </a:t>
            </a:r>
            <a:endParaRPr lang="fr-FR" sz="1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526944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B8C2461-9590-4C8B-8456-E95C0A979C3B}"/>
              </a:ext>
            </a:extLst>
          </p:cNvPr>
          <p:cNvSpPr/>
          <p:nvPr userDrawn="1"/>
        </p:nvSpPr>
        <p:spPr>
          <a:xfrm>
            <a:off x="6286045" y="0"/>
            <a:ext cx="2857955" cy="6858000"/>
          </a:xfrm>
          <a:prstGeom prst="rect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algn="ctr"/>
            <a:r>
              <a:rPr lang="fr-FR" sz="1800" dirty="0">
                <a:latin typeface="Gulim" panose="020B0600000101010101" pitchFamily="34" charset="-127"/>
                <a:ea typeface="Gulim" panose="020B0600000101010101" pitchFamily="34" charset="-127"/>
              </a:rPr>
              <a:t>PARIS May 8, 2018</a:t>
            </a:r>
            <a:br>
              <a:rPr lang="fr-FR" sz="1800" dirty="0">
                <a:latin typeface="Gulim" panose="020B0600000101010101" pitchFamily="34" charset="-127"/>
                <a:ea typeface="Gulim" panose="020B0600000101010101" pitchFamily="34" charset="-127"/>
              </a:rPr>
            </a:br>
            <a:endParaRPr lang="fr-FR" sz="18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atin typeface="Gulim" panose="020B0600000101010101" pitchFamily="34" charset="-127"/>
                <a:ea typeface="Gulim" panose="020B0600000101010101" pitchFamily="34" charset="-127"/>
              </a:rPr>
              <a:t>IT SOURCING IN FINANCIAL ENTITIES: LEGAL CHALLENGES</a:t>
            </a:r>
            <a:endParaRPr lang="fr-FR" sz="1800" dirty="0"/>
          </a:p>
          <a:p>
            <a:pPr algn="ctr"/>
            <a:endParaRPr lang="fr-FR" sz="1800" dirty="0"/>
          </a:p>
          <a:p>
            <a:pPr algn="ctr"/>
            <a:endParaRPr lang="fr-FR" sz="1800" dirty="0"/>
          </a:p>
          <a:p>
            <a:pPr algn="ctr"/>
            <a:endParaRPr lang="fr-FR" sz="18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8E6F725-DDD1-416C-8D65-F1889D859C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86045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B39F2CB-ECB6-4AF9-B688-1DFA89A55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2" t="15658" r="14809" b="15597"/>
          <a:stretch/>
        </p:blipFill>
        <p:spPr>
          <a:xfrm>
            <a:off x="7002781" y="496958"/>
            <a:ext cx="1325880" cy="171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89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DD767C-32B7-4D47-A118-C9A78705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4657"/>
            <a:ext cx="7886700" cy="803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solidFill>
                  <a:srgbClr val="666699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</a:lstStyle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B7A821-7624-4968-A5C4-3F51914C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0551" y="6356351"/>
            <a:ext cx="1785499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C76224-EBCD-43F7-8602-C1069E32F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666699"/>
                </a:solidFill>
              </a:defRPr>
            </a:lvl1pPr>
          </a:lstStyle>
          <a:p>
            <a:r>
              <a:rPr lang="en-US" dirty="0"/>
              <a:t>IT SOURCING IN FINANCIAL ENTITIES: LEGAL CHALLENGES </a:t>
            </a:r>
            <a:endParaRPr lang="fr-FR" sz="8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4D880E-5426-45B1-8058-ACAAC187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4F80D84-9EF7-4C85-B5D7-835A50BAA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628651" y="6356351"/>
            <a:ext cx="271901" cy="365125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703916A-F768-4D28-91A8-F0135E5EDD5B}"/>
              </a:ext>
            </a:extLst>
          </p:cNvPr>
          <p:cNvCxnSpPr/>
          <p:nvPr userDrawn="1"/>
        </p:nvCxnSpPr>
        <p:spPr>
          <a:xfrm>
            <a:off x="628650" y="1209040"/>
            <a:ext cx="78867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56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SOURCING IN FINANCIAL ENTITIES: LEGAL CHALLENGES </a:t>
            </a:r>
            <a:endParaRPr lang="fr-FR" sz="1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4818788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SOURCING IN FINANCIAL ENTITIES: LEGAL CHALLENGES </a:t>
            </a:r>
            <a:endParaRPr lang="fr-FR" sz="1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114180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SOURCING IN FINANCIAL ENTITIES: LEGAL CHALLENGES </a:t>
            </a:r>
            <a:endParaRPr lang="fr-FR" sz="11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892103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SOURCING IN FINANCIAL ENTITIES: LEGAL CHALLENGES </a:t>
            </a:r>
            <a:endParaRPr lang="fr-FR" sz="11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926726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SOURCING IN FINANCIAL ENTITIES: LEGAL CHALLENGES </a:t>
            </a:r>
            <a:endParaRPr lang="fr-FR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40368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SOURCING IN FINANCIAL ENTITIES: LEGAL CHALLENGES </a:t>
            </a:r>
            <a:endParaRPr lang="fr-FR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602212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SOURCING IN FINANCIAL ENTITIES: LEGAL CHALLENGES </a:t>
            </a:r>
            <a:endParaRPr lang="fr-FR" sz="11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652002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SOURCING IN FINANCIAL ENTITIES: LEGAL CHALLENGES </a:t>
            </a:r>
            <a:endParaRPr lang="fr-FR" sz="11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74289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IT SOURCING IN FINANCIAL ENTITIES: LEGAL CHALLENGES </a:t>
            </a:r>
            <a:endParaRPr lang="fr-FR" sz="1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4820EF-4956-47B2-943B-7E3628B5EA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628651" y="6356351"/>
            <a:ext cx="271901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5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Jose.ramon.morales@garrigues.com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insghts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9C2025A9-8786-4E7A-8BB9-4C64F53DBEA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343525" y="4368800"/>
            <a:ext cx="3800475" cy="1443038"/>
          </a:xfrm>
          <a:prstGeom prst="rect">
            <a:avLst/>
          </a:prstGeo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2000" b="1" dirty="0">
                <a:solidFill>
                  <a:srgbClr val="00B0F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Jose Ramon Morales</a:t>
            </a:r>
          </a:p>
          <a:p>
            <a:pPr marL="0" indent="0" algn="ctr">
              <a:buNone/>
            </a:pPr>
            <a:r>
              <a:rPr lang="fr-FR" sz="1600" dirty="0">
                <a:solidFill>
                  <a:srgbClr val="00B0F0"/>
                </a:solidFill>
              </a:rPr>
              <a:t>Associé, Directeur Groupe du département Technologie &amp; Outsourcing, Co-directeur du département Digital de Garrigues </a:t>
            </a:r>
          </a:p>
          <a:p>
            <a:pPr marL="0" indent="0" algn="ctr">
              <a:buNone/>
            </a:pPr>
            <a:r>
              <a:rPr lang="fr-FR" sz="1600" dirty="0">
                <a:solidFill>
                  <a:srgbClr val="00B0F0"/>
                </a:solidFill>
              </a:rPr>
              <a:t>Garrigues (Spain)</a:t>
            </a:r>
            <a:endParaRPr lang="fr-FR" sz="2000" b="1" dirty="0">
              <a:solidFill>
                <a:srgbClr val="00B0F0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4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28" y="413771"/>
            <a:ext cx="9343785" cy="803275"/>
          </a:xfrm>
        </p:spPr>
        <p:txBody>
          <a:bodyPr>
            <a:normAutofit/>
          </a:bodyPr>
          <a:lstStyle/>
          <a:p>
            <a:r>
              <a:rPr lang="en-US" dirty="0"/>
              <a:t>V. </a:t>
            </a:r>
            <a:r>
              <a:rPr lang="fr-FR" sz="2800" dirty="0"/>
              <a:t>Nouveaux défis pour le </a:t>
            </a:r>
            <a:r>
              <a:rPr lang="fr-FR" sz="2800" dirty="0" err="1"/>
              <a:t>sourcing</a:t>
            </a:r>
            <a:r>
              <a:rPr lang="fr-FR" sz="2800" dirty="0"/>
              <a:t> IT dans les IF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Calibri" panose="020F0502020204030204"/>
              </a:rPr>
              <a:t>Paris 2018</a:t>
            </a:r>
            <a:endParaRPr lang="fr-FR" dirty="0">
              <a:latin typeface="Calibri" panose="020F0502020204030204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/>
              </a:rPr>
              <a:t>IT SOURCING IN FINANCIAL ENTITIES: LEGAL CHALLENGES </a:t>
            </a:r>
            <a:endParaRPr lang="fr-FR" dirty="0">
              <a:latin typeface="Calibri" panose="020F0502020204030204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>
                <a:latin typeface="Calibri" panose="020F0502020204030204"/>
              </a:rPr>
              <a:pPr/>
              <a:t>10</a:t>
            </a:fld>
            <a:endParaRPr lang="fr-FR" dirty="0">
              <a:latin typeface="Calibri" panose="020F0502020204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86753"/>
            <a:ext cx="9081247" cy="459021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Sourcing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IT dans la nouvelle ère FinTech 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fr-FR" sz="1800" dirty="0">
                <a:latin typeface="Gulim" panose="020B0600000101010101" pitchFamily="34" charset="-127"/>
                <a:ea typeface="Gulim" panose="020B0600000101010101" pitchFamily="34" charset="-127"/>
              </a:rPr>
              <a:t>Exigences de “l’Open </a:t>
            </a:r>
            <a:r>
              <a:rPr lang="fr-FR" sz="1800" dirty="0" err="1">
                <a:latin typeface="Gulim" panose="020B0600000101010101" pitchFamily="34" charset="-127"/>
                <a:ea typeface="Gulim" panose="020B0600000101010101" pitchFamily="34" charset="-127"/>
              </a:rPr>
              <a:t>banking</a:t>
            </a:r>
            <a:r>
              <a:rPr lang="fr-FR" sz="1800" dirty="0">
                <a:latin typeface="Gulim" panose="020B0600000101010101" pitchFamily="34" charset="-127"/>
                <a:ea typeface="Gulim" panose="020B0600000101010101" pitchFamily="34" charset="-127"/>
              </a:rPr>
              <a:t>” et sécurité des données et des systèmes</a:t>
            </a:r>
          </a:p>
          <a:p>
            <a:pPr lvl="2" algn="just"/>
            <a:r>
              <a:rPr lang="fr-FR" sz="1400" dirty="0">
                <a:latin typeface="Gulim" panose="020B0600000101010101" pitchFamily="34" charset="-127"/>
                <a:ea typeface="Gulim" panose="020B0600000101010101" pitchFamily="34" charset="-127"/>
              </a:rPr>
              <a:t>Les banques doivent adapter leur infrastructure informatique aux nouvelles exigences d’accès</a:t>
            </a:r>
          </a:p>
          <a:p>
            <a:pPr lvl="2" algn="just"/>
            <a:r>
              <a:rPr lang="fr-FR" sz="1400" dirty="0">
                <a:latin typeface="Gulim" panose="020B0600000101010101" pitchFamily="34" charset="-127"/>
                <a:ea typeface="Gulim" panose="020B0600000101010101" pitchFamily="34" charset="-127"/>
              </a:rPr>
              <a:t>Conditions techniques pour que des nouveaux fournisseurs de services tiers puissant accéder aux informations bancaires  </a:t>
            </a:r>
          </a:p>
          <a:p>
            <a:pPr lvl="2" algn="just"/>
            <a:r>
              <a:rPr lang="en-US" sz="1400" dirty="0">
                <a:latin typeface="Gulim" panose="020B0600000101010101" pitchFamily="34" charset="-127"/>
                <a:ea typeface="Gulim" panose="020B0600000101010101" pitchFamily="34" charset="-127"/>
              </a:rPr>
              <a:t>La </a:t>
            </a:r>
            <a:r>
              <a:rPr lang="fr-FR" sz="1400" dirty="0">
                <a:latin typeface="Gulim" panose="020B0600000101010101" pitchFamily="34" charset="-127"/>
                <a:ea typeface="Gulim" panose="020B0600000101010101" pitchFamily="34" charset="-127"/>
              </a:rPr>
              <a:t>perspective “API </a:t>
            </a:r>
            <a:r>
              <a:rPr lang="fr-FR" sz="1400" dirty="0" err="1">
                <a:latin typeface="Gulim" panose="020B0600000101010101" pitchFamily="34" charset="-127"/>
                <a:ea typeface="Gulim" panose="020B0600000101010101" pitchFamily="34" charset="-127"/>
              </a:rPr>
              <a:t>divide</a:t>
            </a:r>
            <a:r>
              <a:rPr lang="fr-FR" sz="1400" dirty="0">
                <a:latin typeface="Gulim" panose="020B0600000101010101" pitchFamily="34" charset="-127"/>
                <a:ea typeface="Gulim" panose="020B0600000101010101" pitchFamily="34" charset="-127"/>
              </a:rPr>
              <a:t>”: fonctions et systèmes informatiques de chaque côté et exigences réglementaires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fr-FR" sz="1800" dirty="0">
                <a:latin typeface="Gulim" panose="020B0600000101010101" pitchFamily="34" charset="-127"/>
                <a:ea typeface="Gulim" panose="020B0600000101010101" pitchFamily="34" charset="-127"/>
              </a:rPr>
              <a:t>Les banques challenger et les autres acteurs perturbateurs du secteur financier</a:t>
            </a:r>
          </a:p>
          <a:p>
            <a:pPr lvl="2" algn="just"/>
            <a:r>
              <a:rPr lang="fr-FR" sz="1400" dirty="0">
                <a:latin typeface="Gulim" panose="020B0600000101010101" pitchFamily="34" charset="-127"/>
                <a:ea typeface="Gulim" panose="020B0600000101010101" pitchFamily="34" charset="-127"/>
              </a:rPr>
              <a:t>Nouveaux acteurs réglementés </a:t>
            </a:r>
          </a:p>
          <a:p>
            <a:pPr lvl="3" algn="just"/>
            <a:r>
              <a:rPr lang="fr-FR" sz="1200" dirty="0">
                <a:latin typeface="Gulim" panose="020B0600000101010101" pitchFamily="34" charset="-127"/>
                <a:ea typeface="Gulim" panose="020B0600000101010101" pitchFamily="34" charset="-127"/>
              </a:rPr>
              <a:t>Processus d’octroi de licence et exigences sur les systèmes informatiques </a:t>
            </a:r>
          </a:p>
          <a:p>
            <a:pPr lvl="3" algn="just"/>
            <a:r>
              <a:rPr lang="fr-FR" sz="1200" dirty="0">
                <a:latin typeface="Gulim" panose="020B0600000101010101" pitchFamily="34" charset="-127"/>
                <a:ea typeface="Gulim" panose="020B0600000101010101" pitchFamily="34" charset="-127"/>
              </a:rPr>
              <a:t>Impact sur l’opérationnel, risque de conformité: exigences de fonds propres</a:t>
            </a:r>
          </a:p>
          <a:p>
            <a:pPr lvl="3" algn="just"/>
            <a:r>
              <a:rPr lang="en-US" sz="1200" dirty="0">
                <a:latin typeface="Gulim" panose="020B0600000101010101" pitchFamily="34" charset="-127"/>
                <a:ea typeface="Gulim" panose="020B0600000101010101" pitchFamily="34" charset="-127"/>
              </a:rPr>
              <a:t>Outsourcing and </a:t>
            </a:r>
            <a:r>
              <a:rPr lang="fr-FR" sz="1200" dirty="0">
                <a:latin typeface="Gulim" panose="020B0600000101010101" pitchFamily="34" charset="-127"/>
                <a:ea typeface="Gulim" panose="020B0600000101010101" pitchFamily="34" charset="-127"/>
              </a:rPr>
              <a:t>risque de partenariat </a:t>
            </a:r>
          </a:p>
          <a:p>
            <a:pPr lvl="2" algn="just"/>
            <a:r>
              <a:rPr lang="fr-FR" sz="1400" dirty="0">
                <a:latin typeface="Gulim" panose="020B0600000101010101" pitchFamily="34" charset="-127"/>
                <a:ea typeface="Gulim" panose="020B0600000101010101" pitchFamily="34" charset="-127"/>
              </a:rPr>
              <a:t>Activités non réglementées et “zone grise”: est-ce qu’une autorité quelconque supervise les systèmes informatiques et la sécurité des données des nouveaux acteurs? </a:t>
            </a:r>
          </a:p>
          <a:p>
            <a:pPr lvl="3" algn="just"/>
            <a:r>
              <a:rPr lang="fr-FR" sz="1200" dirty="0">
                <a:latin typeface="Gulim" panose="020B0600000101010101" pitchFamily="34" charset="-127"/>
                <a:ea typeface="Gulim" panose="020B0600000101010101" pitchFamily="34" charset="-127"/>
              </a:rPr>
              <a:t>Le débat sur les risques de sous-réglementation ou de surrèglementation dans les business model innovants/en rupture</a:t>
            </a:r>
          </a:p>
          <a:p>
            <a:pPr lvl="3" algn="just"/>
            <a:r>
              <a:rPr lang="fr-FR" sz="1200" dirty="0">
                <a:latin typeface="Gulim" panose="020B0600000101010101" pitchFamily="34" charset="-127"/>
                <a:ea typeface="Gulim" panose="020B0600000101010101" pitchFamily="34" charset="-127"/>
              </a:rPr>
              <a:t>L’approche “</a:t>
            </a:r>
            <a:r>
              <a:rPr lang="fr-FR" sz="1200" dirty="0" err="1">
                <a:latin typeface="Gulim" panose="020B0600000101010101" pitchFamily="34" charset="-127"/>
                <a:ea typeface="Gulim" panose="020B0600000101010101" pitchFamily="34" charset="-127"/>
              </a:rPr>
              <a:t>Sandbox</a:t>
            </a:r>
            <a:r>
              <a:rPr lang="fr-FR" sz="1200" dirty="0">
                <a:latin typeface="Gulim" panose="020B0600000101010101" pitchFamily="34" charset="-127"/>
                <a:ea typeface="Gulim" panose="020B0600000101010101" pitchFamily="34" charset="-127"/>
              </a:rPr>
              <a:t>” 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fr-FR" sz="1800" dirty="0">
                <a:latin typeface="Gulim" panose="020B0600000101010101" pitchFamily="34" charset="-127"/>
                <a:ea typeface="Gulim" panose="020B0600000101010101" pitchFamily="34" charset="-127"/>
              </a:rPr>
              <a:t>Défis informatiques dans d’autres partenariats et schémas de collaboration entre les IF existantes et les nouveaux acteurs perturbateurs: sécurité, compatibilité</a:t>
            </a:r>
          </a:p>
          <a:p>
            <a:pPr marL="457200" lvl="1" indent="0">
              <a:buNone/>
            </a:pPr>
            <a:endParaRPr lang="fr-FR" sz="18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2"/>
            <a:endParaRPr lang="en-US" sz="14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endParaRPr lang="en-US" sz="18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7800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Calibri" panose="020F0502020204030204"/>
              </a:rPr>
              <a:t>Paris 2018</a:t>
            </a:r>
            <a:endParaRPr lang="fr-FR" dirty="0"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Calibri" panose="020F0502020204030204"/>
              </a:rPr>
              <a:t>IT SOURCING IN FINANCIAL ENTITIES: LEGAL CHALLENGES </a:t>
            </a:r>
            <a:endParaRPr lang="fr-FR" sz="800" dirty="0"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>
                <a:latin typeface="Calibri" panose="020F0502020204030204"/>
              </a:rPr>
              <a:pPr/>
              <a:t>11</a:t>
            </a:fld>
            <a:endParaRPr lang="fr-FR"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879" y="2832653"/>
            <a:ext cx="712635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prstClr val="black"/>
                </a:solidFill>
                <a:latin typeface="Calibri" panose="020F0502020204030204"/>
              </a:rPr>
              <a:t>MERCI POUR VOTRE ATTENTION!</a:t>
            </a:r>
          </a:p>
          <a:p>
            <a:pPr algn="ctr"/>
            <a:endParaRPr lang="es-ES" sz="3200" dirty="0">
              <a:solidFill>
                <a:prstClr val="black"/>
              </a:solidFill>
              <a:latin typeface="Calibri" panose="020F0502020204030204"/>
            </a:endParaRPr>
          </a:p>
          <a:p>
            <a:pPr algn="ctr"/>
            <a:r>
              <a:rPr lang="es-ES" sz="3200" dirty="0">
                <a:solidFill>
                  <a:prstClr val="black"/>
                </a:solidFill>
                <a:latin typeface="Calibri" panose="020F0502020204030204"/>
                <a:hlinkClick r:id="rId2"/>
              </a:rPr>
              <a:t>jose.ramon.morales@garrigues.com</a:t>
            </a:r>
            <a:endParaRPr lang="es-ES" sz="32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es-E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0500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Sommaire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Calibri" panose="020F0502020204030204"/>
              </a:rPr>
              <a:t>Paris 2018</a:t>
            </a:r>
            <a:endParaRPr lang="fr-FR" dirty="0">
              <a:latin typeface="Calibri" panose="020F0502020204030204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/>
              </a:rPr>
              <a:t>IT SOURCING IN FINANCIAL ENTITIES: LEGAL CHALLENGES </a:t>
            </a:r>
            <a:endParaRPr lang="fr-FR" dirty="0">
              <a:latin typeface="Calibri" panose="020F0502020204030204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>
                <a:latin typeface="Calibri" panose="020F0502020204030204"/>
              </a:rPr>
              <a:pPr/>
              <a:t>2</a:t>
            </a:fld>
            <a:endParaRPr lang="fr-FR" dirty="0">
              <a:latin typeface="Calibri" panose="020F0502020204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Particularités des institutions financières (IF)</a:t>
            </a:r>
          </a:p>
          <a:p>
            <a:pPr marL="514350" indent="-514350">
              <a:buFont typeface="+mj-lt"/>
              <a:buAutoNum type="romanUcPeriod"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Tendances actuelles et forces affectant les IF</a:t>
            </a:r>
          </a:p>
          <a:p>
            <a:pPr marL="514350" indent="-514350">
              <a:buFont typeface="+mj-lt"/>
              <a:buAutoNum type="romanUcPeriod"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Cadre juridique affectant le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sourcing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IT des IF</a:t>
            </a:r>
          </a:p>
          <a:p>
            <a:pPr marL="514350" indent="-514350">
              <a:buFont typeface="+mj-lt"/>
              <a:buAutoNum type="romanUcPeriod"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Questions juridiques clés du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sourcing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IT dans les IF</a:t>
            </a:r>
          </a:p>
          <a:p>
            <a:pPr marL="514350" indent="-514350">
              <a:buFont typeface="+mj-lt"/>
              <a:buAutoNum type="romanUcPeriod"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Nouveaux défis pour le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sourcing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IT dans les IF</a:t>
            </a:r>
          </a:p>
          <a:p>
            <a:pPr marL="0" indent="0">
              <a:buNone/>
            </a:pPr>
            <a:endParaRPr lang="en-US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819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I. </a:t>
            </a:r>
            <a:r>
              <a:rPr lang="fr-FR" sz="2800" dirty="0"/>
              <a:t>Particularités des institutions financières (IF)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Calibri" panose="020F0502020204030204"/>
              </a:rPr>
              <a:t>Paris 2018</a:t>
            </a:r>
            <a:endParaRPr lang="fr-FR" dirty="0">
              <a:latin typeface="Calibri" panose="020F0502020204030204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/>
              </a:rPr>
              <a:t>IT SOURCING IN FINANCIAL ENTITIES: LEGAL CHALLENGES </a:t>
            </a:r>
            <a:endParaRPr lang="fr-FR" dirty="0">
              <a:latin typeface="Calibri" panose="020F0502020204030204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>
                <a:latin typeface="Calibri" panose="020F0502020204030204"/>
              </a:rPr>
              <a:pPr/>
              <a:t>3</a:t>
            </a:fld>
            <a:endParaRPr lang="fr-FR" dirty="0">
              <a:latin typeface="Calibri" panose="020F0502020204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-1" y="1586753"/>
            <a:ext cx="9233647" cy="45902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Hautement réglementées et soumises à de fortes obligations de supervision / conformité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Entreprises avec un volume de données très important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Stockage et traitement d’énormes quantités d’informations sensibles et précieuses (exposition aux cyberattaques)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Dépendance forte de l’IT / mais l’architecture des systèmes (systèmes de base) est toujours principalement basée sur des anciens systèmes lourds et coûteux</a:t>
            </a:r>
          </a:p>
        </p:txBody>
      </p:sp>
    </p:spTree>
    <p:extLst>
      <p:ext uri="{BB962C8B-B14F-4D97-AF65-F5344CB8AC3E}">
        <p14:creationId xmlns:p14="http://schemas.microsoft.com/office/powerpoint/2010/main" val="2064958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95835"/>
            <a:ext cx="8201585" cy="932097"/>
          </a:xfrm>
        </p:spPr>
        <p:txBody>
          <a:bodyPr>
            <a:noAutofit/>
          </a:bodyPr>
          <a:lstStyle/>
          <a:p>
            <a:r>
              <a:rPr lang="en-US" sz="2800" dirty="0"/>
              <a:t>II.</a:t>
            </a:r>
            <a:r>
              <a:rPr lang="fr-FR" sz="2800" dirty="0"/>
              <a:t>Tendances actuelles et forces affectant les IF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>
                <a:latin typeface="Calibri" panose="020F0502020204030204"/>
              </a:rPr>
              <a:t>Paris 2018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/>
              </a:rPr>
              <a:t>IT SOURCING IN FINANCIAL ENTITIES: LEGAL CHALLENGES </a:t>
            </a:r>
            <a:endParaRPr lang="fr-FR" dirty="0">
              <a:latin typeface="Calibri" panose="020F0502020204030204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>
                <a:latin typeface="Calibri" panose="020F0502020204030204"/>
              </a:rPr>
              <a:pPr/>
              <a:t>4</a:t>
            </a:fld>
            <a:endParaRPr lang="fr-FR" dirty="0">
              <a:latin typeface="Calibri" panose="020F0502020204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97106"/>
            <a:ext cx="9144000" cy="467985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Pression sur l’efficacité dans un scenario de réduction des marges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Consolidation de marché spectaculaire dans certains pays (2008-2016): le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sourcing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IT a été adapté (perte d’options pour les petites banques et les IF)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Technologies génériques novatrices disponibles  - capacité de transformer les opérations, prestations de services et expérience utilisateur </a:t>
            </a:r>
          </a:p>
          <a:p>
            <a:pPr lvl="1" algn="just"/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Mobile</a:t>
            </a:r>
          </a:p>
          <a:p>
            <a:pPr lvl="1" algn="just"/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Solutions Cloud et virtualisation</a:t>
            </a:r>
          </a:p>
          <a:p>
            <a:pPr lvl="1" algn="just"/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Analyses de données avancées</a:t>
            </a:r>
          </a:p>
          <a:p>
            <a:pPr lvl="1" algn="just"/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IA et apprentissage automatique</a:t>
            </a:r>
          </a:p>
          <a:p>
            <a:pPr lvl="1" algn="just"/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Gestion des données biométriques et d’identité</a:t>
            </a:r>
          </a:p>
          <a:p>
            <a:pPr lvl="1" algn="just"/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… et plus à venir: Blockchain and </a:t>
            </a:r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DLTs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, informatique quantique, </a:t>
            </a:r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IdO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, ...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000" dirty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Nouvelles attentes des clients et nouveaux acteurs perturbateurs (</a:t>
            </a:r>
            <a:r>
              <a:rPr lang="fr-FR" sz="2000" dirty="0" err="1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FinTechs</a:t>
            </a:r>
            <a:r>
              <a:rPr lang="fr-FR" sz="2000" dirty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, </a:t>
            </a:r>
            <a:r>
              <a:rPr lang="fr-FR" sz="2000" dirty="0" err="1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BigTechs</a:t>
            </a:r>
            <a:r>
              <a:rPr lang="fr-FR" sz="2000" dirty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)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000" dirty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Menaces et opportunités pour les IF existantes (transformation numérique, croissance inorganique, partenariats)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prstClr val="black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prstClr val="black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endParaRPr lang="en-US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5426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8156762" cy="925581"/>
          </a:xfrm>
        </p:spPr>
        <p:txBody>
          <a:bodyPr>
            <a:noAutofit/>
          </a:bodyPr>
          <a:lstStyle/>
          <a:p>
            <a:r>
              <a:rPr lang="en-US" sz="2800" dirty="0"/>
              <a:t>II. T</a:t>
            </a:r>
            <a:r>
              <a:rPr lang="fr-FR" sz="2800" dirty="0" err="1"/>
              <a:t>endances</a:t>
            </a:r>
            <a:r>
              <a:rPr lang="fr-FR" sz="2800" dirty="0"/>
              <a:t> actuelles et forces affectant les IF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>
                <a:latin typeface="Calibri" panose="020F0502020204030204"/>
              </a:rPr>
              <a:t>Paris 2018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/>
              </a:rPr>
              <a:t>IT SOURCING IN FINANCIAL ENTITIES: LEGAL CHALLENGES </a:t>
            </a:r>
            <a:endParaRPr lang="fr-FR" dirty="0">
              <a:latin typeface="Calibri" panose="020F0502020204030204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>
                <a:latin typeface="Calibri" panose="020F0502020204030204"/>
              </a:rPr>
              <a:pPr/>
              <a:t>5</a:t>
            </a:fld>
            <a:endParaRPr lang="fr-FR" dirty="0">
              <a:latin typeface="Calibri" panose="020F0502020204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prstClr val="black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endParaRPr lang="en-US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08" y="925582"/>
            <a:ext cx="7146800" cy="593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76565" y="5595730"/>
            <a:ext cx="28468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err="1">
                <a:solidFill>
                  <a:prstClr val="black"/>
                </a:solidFill>
                <a:latin typeface="Calibri" panose="020F0502020204030204"/>
              </a:rPr>
              <a:t>Source</a:t>
            </a:r>
            <a:r>
              <a:rPr lang="es-ES" sz="1000" dirty="0">
                <a:solidFill>
                  <a:prstClr val="black"/>
                </a:solidFill>
                <a:latin typeface="Calibri" panose="020F0502020204030204"/>
              </a:rPr>
              <a:t>: CB </a:t>
            </a:r>
            <a:r>
              <a:rPr lang="es-ES" sz="1000" dirty="0" err="1">
                <a:solidFill>
                  <a:prstClr val="black"/>
                </a:solidFill>
                <a:latin typeface="Calibri" panose="020F0502020204030204"/>
              </a:rPr>
              <a:t>Insights</a:t>
            </a:r>
            <a:r>
              <a:rPr lang="es-ES" sz="10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s-ES" sz="1000" dirty="0" err="1">
                <a:solidFill>
                  <a:prstClr val="black"/>
                </a:solidFill>
                <a:latin typeface="Calibri" panose="020F0502020204030204"/>
              </a:rPr>
              <a:t>July</a:t>
            </a:r>
            <a:r>
              <a:rPr lang="es-ES" sz="1000" dirty="0">
                <a:solidFill>
                  <a:prstClr val="black"/>
                </a:solidFill>
                <a:latin typeface="Calibri" panose="020F0502020204030204"/>
              </a:rPr>
              <a:t> 2017</a:t>
            </a:r>
          </a:p>
          <a:p>
            <a:r>
              <a:rPr lang="es-ES" sz="1000" dirty="0">
                <a:solidFill>
                  <a:prstClr val="black"/>
                </a:solidFill>
                <a:latin typeface="Calibri" panose="020F0502020204030204"/>
                <a:hlinkClick r:id="rId3"/>
              </a:rPr>
              <a:t>www.cbinsghts.com</a:t>
            </a:r>
            <a:endParaRPr lang="es-ES" sz="10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es-ES" sz="10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14575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82" y="413771"/>
            <a:ext cx="9281032" cy="803275"/>
          </a:xfrm>
        </p:spPr>
        <p:txBody>
          <a:bodyPr>
            <a:normAutofit fontScale="90000"/>
          </a:bodyPr>
          <a:lstStyle/>
          <a:p>
            <a:r>
              <a:rPr lang="en-US" dirty="0"/>
              <a:t>III. </a:t>
            </a:r>
            <a:r>
              <a:rPr lang="fr-FR" sz="3200" dirty="0"/>
              <a:t>Cadre juridique affectant le </a:t>
            </a:r>
            <a:r>
              <a:rPr lang="fr-FR" sz="3200" dirty="0" err="1"/>
              <a:t>sourcing</a:t>
            </a:r>
            <a:r>
              <a:rPr lang="fr-FR" sz="3200" dirty="0"/>
              <a:t> IT des IF</a:t>
            </a:r>
            <a:br>
              <a:rPr lang="fr-FR" sz="3200" dirty="0"/>
            </a:b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Calibri" panose="020F0502020204030204"/>
              </a:rPr>
              <a:t>Paris 2018</a:t>
            </a:r>
            <a:endParaRPr lang="fr-FR" dirty="0">
              <a:latin typeface="Calibri" panose="020F0502020204030204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/>
              </a:rPr>
              <a:t>IT SOURCING IN FINANCIAL ENTITIES: LEGAL CHALLENGES </a:t>
            </a:r>
            <a:endParaRPr lang="fr-FR" dirty="0">
              <a:latin typeface="Calibri" panose="020F0502020204030204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>
                <a:latin typeface="Calibri" panose="020F0502020204030204"/>
              </a:rPr>
              <a:pPr/>
              <a:t>6</a:t>
            </a:fld>
            <a:endParaRPr lang="fr-FR" dirty="0">
              <a:latin typeface="Calibri" panose="020F0502020204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70212"/>
            <a:ext cx="9144000" cy="47067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Principaux domaines de réglementation et supervision en Europe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fr-FR" sz="1800" dirty="0">
                <a:latin typeface="Gulim" panose="020B0600000101010101" pitchFamily="34" charset="-127"/>
                <a:ea typeface="Gulim" panose="020B0600000101010101" pitchFamily="34" charset="-127"/>
              </a:rPr>
              <a:t>Réglementation des services financiers (banques &amp; établissements de crédit, entités de paiement, assurances, services d’investissement)</a:t>
            </a:r>
          </a:p>
          <a:p>
            <a:pPr lvl="2" algn="just"/>
            <a:r>
              <a:rPr lang="fr-FR" sz="1400" dirty="0">
                <a:latin typeface="Gulim" panose="020B0600000101010101" pitchFamily="34" charset="-127"/>
                <a:ea typeface="Gulim" panose="020B0600000101010101" pitchFamily="34" charset="-127"/>
              </a:rPr>
              <a:t>Contrôle prudentiel et stabilité financière: risque opérationnel, continuité des activités, accès des autorités de surveillance, résolution des IF</a:t>
            </a:r>
          </a:p>
          <a:p>
            <a:pPr lvl="2" algn="just"/>
            <a:r>
              <a:rPr lang="fr-FR" sz="1400" dirty="0">
                <a:latin typeface="Gulim" panose="020B0600000101010101" pitchFamily="34" charset="-127"/>
                <a:ea typeface="Gulim" panose="020B0600000101010101" pitchFamily="34" charset="-127"/>
              </a:rPr>
              <a:t>Conduite financière: services de paiement (PSD2), </a:t>
            </a:r>
            <a:r>
              <a:rPr lang="fr-FR" sz="1400" dirty="0" err="1">
                <a:latin typeface="Gulim" panose="020B0600000101010101" pitchFamily="34" charset="-127"/>
                <a:ea typeface="Gulim" panose="020B0600000101010101" pitchFamily="34" charset="-127"/>
              </a:rPr>
              <a:t>MiFID</a:t>
            </a:r>
            <a:r>
              <a:rPr lang="fr-FR" sz="1400" dirty="0">
                <a:latin typeface="Gulim" panose="020B0600000101010101" pitchFamily="34" charset="-127"/>
                <a:ea typeface="Gulim" panose="020B0600000101010101" pitchFamily="34" charset="-127"/>
              </a:rPr>
              <a:t> 2, IDD, ...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fr-FR" sz="1800" dirty="0">
                <a:latin typeface="Gulim" panose="020B0600000101010101" pitchFamily="34" charset="-127"/>
                <a:ea typeface="Gulim" panose="020B0600000101010101" pitchFamily="34" charset="-127"/>
              </a:rPr>
              <a:t>Sécurité des données et des systèmes</a:t>
            </a:r>
          </a:p>
          <a:p>
            <a:pPr lvl="2" algn="just"/>
            <a:r>
              <a:rPr lang="fr-FR" sz="1400" dirty="0">
                <a:latin typeface="Gulim" panose="020B0600000101010101" pitchFamily="34" charset="-127"/>
                <a:ea typeface="Gulim" panose="020B0600000101010101" pitchFamily="34" charset="-127"/>
              </a:rPr>
              <a:t>Protection des données personnelles (RGPD)</a:t>
            </a:r>
          </a:p>
          <a:p>
            <a:pPr lvl="2" algn="just"/>
            <a:r>
              <a:rPr lang="fr-FR" sz="1400" dirty="0">
                <a:latin typeface="Gulim" panose="020B0600000101010101" pitchFamily="34" charset="-127"/>
                <a:ea typeface="Gulim" panose="020B0600000101010101" pitchFamily="34" charset="-127"/>
              </a:rPr>
              <a:t>Normes techniques RTS sur l’authentification forte du client et une communication sécurisée et standardisée sous PSD2</a:t>
            </a:r>
          </a:p>
          <a:p>
            <a:pPr lvl="2" algn="just"/>
            <a:r>
              <a:rPr lang="fr-FR" sz="1400" dirty="0">
                <a:latin typeface="Gulim" panose="020B0600000101010101" pitchFamily="34" charset="-127"/>
                <a:ea typeface="Gulim" panose="020B0600000101010101" pitchFamily="34" charset="-127"/>
              </a:rPr>
              <a:t>Normes de l’industrie (PCI-DSS, ...)</a:t>
            </a:r>
          </a:p>
          <a:p>
            <a:pPr lvl="2" algn="just"/>
            <a:r>
              <a:rPr lang="fr-FR" sz="1400" dirty="0">
                <a:latin typeface="Gulim" panose="020B0600000101010101" pitchFamily="34" charset="-127"/>
                <a:ea typeface="Gulim" panose="020B0600000101010101" pitchFamily="34" charset="-127"/>
              </a:rPr>
              <a:t>Directive NIS – IF en tant qu’“opérateurs de services essentiels”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US" sz="1800" dirty="0">
                <a:latin typeface="Gulim" panose="020B0600000101010101" pitchFamily="34" charset="-127"/>
                <a:ea typeface="Gulim" panose="020B0600000101010101" pitchFamily="34" charset="-127"/>
              </a:rPr>
              <a:t>AML/KYC</a:t>
            </a:r>
          </a:p>
        </p:txBody>
      </p:sp>
    </p:spTree>
    <p:extLst>
      <p:ext uri="{BB962C8B-B14F-4D97-AF65-F5344CB8AC3E}">
        <p14:creationId xmlns:p14="http://schemas.microsoft.com/office/powerpoint/2010/main" val="3555150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18" y="413771"/>
            <a:ext cx="9289996" cy="803275"/>
          </a:xfrm>
        </p:spPr>
        <p:txBody>
          <a:bodyPr>
            <a:normAutofit/>
          </a:bodyPr>
          <a:lstStyle/>
          <a:p>
            <a:r>
              <a:rPr lang="en-US" dirty="0"/>
              <a:t>III. </a:t>
            </a:r>
            <a:r>
              <a:rPr lang="fr-FR" sz="2800" dirty="0"/>
              <a:t>Cadre juridique affectant le </a:t>
            </a:r>
            <a:r>
              <a:rPr lang="fr-FR" sz="2800" dirty="0" err="1"/>
              <a:t>sourcing</a:t>
            </a:r>
            <a:r>
              <a:rPr lang="fr-FR" sz="2800" dirty="0"/>
              <a:t> IT des IF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Calibri" panose="020F0502020204030204"/>
              </a:rPr>
              <a:t>Paris 2018</a:t>
            </a:r>
            <a:endParaRPr lang="fr-FR" dirty="0">
              <a:latin typeface="Calibri" panose="020F0502020204030204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/>
              </a:rPr>
              <a:t>IT SOURCING IN FINANCIAL ENTITIES: LEGAL CHALLENGES </a:t>
            </a:r>
            <a:endParaRPr lang="fr-FR" dirty="0">
              <a:latin typeface="Calibri" panose="020F0502020204030204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>
                <a:latin typeface="Calibri" panose="020F0502020204030204"/>
              </a:rPr>
              <a:pPr/>
              <a:t>7</a:t>
            </a:fld>
            <a:endParaRPr lang="fr-FR" dirty="0">
              <a:latin typeface="Calibri" panose="020F0502020204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Réglementation de l’outsourcing dans les IF – grands pays européens</a:t>
            </a:r>
          </a:p>
          <a:p>
            <a:pPr marL="914400" lvl="1" indent="-457200">
              <a:buFont typeface="+mj-lt"/>
              <a:buAutoNum type="alphaLcParenR"/>
            </a:pPr>
            <a:r>
              <a:rPr lang="fr-FR" sz="1800" dirty="0">
                <a:latin typeface="Gulim" panose="020B0600000101010101" pitchFamily="34" charset="-127"/>
                <a:ea typeface="Gulim" panose="020B0600000101010101" pitchFamily="34" charset="-127"/>
              </a:rPr>
              <a:t>France</a:t>
            </a:r>
          </a:p>
          <a:p>
            <a:pPr marL="914400" lvl="1" indent="-457200">
              <a:buFont typeface="+mj-lt"/>
              <a:buAutoNum type="alphaLcParenR"/>
            </a:pPr>
            <a:r>
              <a:rPr lang="fr-FR" sz="1800" dirty="0">
                <a:latin typeface="Gulim" panose="020B0600000101010101" pitchFamily="34" charset="-127"/>
                <a:ea typeface="Gulim" panose="020B0600000101010101" pitchFamily="34" charset="-127"/>
              </a:rPr>
              <a:t>Allemagne</a:t>
            </a:r>
          </a:p>
          <a:p>
            <a:pPr marL="914400" lvl="1" indent="-457200">
              <a:buFont typeface="+mj-lt"/>
              <a:buAutoNum type="alphaLcParenR"/>
            </a:pPr>
            <a:r>
              <a:rPr lang="fr-FR" sz="1800" dirty="0">
                <a:latin typeface="Gulim" panose="020B0600000101010101" pitchFamily="34" charset="-127"/>
                <a:ea typeface="Gulim" panose="020B0600000101010101" pitchFamily="34" charset="-127"/>
              </a:rPr>
              <a:t>RU</a:t>
            </a:r>
          </a:p>
          <a:p>
            <a:pPr marL="914400" lvl="1" indent="-457200">
              <a:buFont typeface="+mj-lt"/>
              <a:buAutoNum type="alphaLcParenR"/>
            </a:pPr>
            <a:r>
              <a:rPr lang="fr-FR" sz="1800" dirty="0">
                <a:latin typeface="Gulim" panose="020B0600000101010101" pitchFamily="34" charset="-127"/>
                <a:ea typeface="Gulim" panose="020B0600000101010101" pitchFamily="34" charset="-127"/>
              </a:rPr>
              <a:t>Italie</a:t>
            </a:r>
          </a:p>
          <a:p>
            <a:pPr marL="914400" lvl="1" indent="-457200">
              <a:buFont typeface="+mj-lt"/>
              <a:buAutoNum type="alphaLcParenR"/>
            </a:pPr>
            <a:r>
              <a:rPr lang="fr-FR" sz="1800" dirty="0">
                <a:latin typeface="Gulim" panose="020B0600000101010101" pitchFamily="34" charset="-127"/>
                <a:ea typeface="Gulim" panose="020B0600000101010101" pitchFamily="34" charset="-127"/>
              </a:rPr>
              <a:t>Espagne</a:t>
            </a:r>
          </a:p>
          <a:p>
            <a:pPr marL="914400" lvl="1" indent="-457200">
              <a:buFont typeface="+mj-lt"/>
              <a:buAutoNum type="alphaLcParenR"/>
            </a:pPr>
            <a:endParaRPr lang="en-US" sz="18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457200" lvl="1" indent="0">
              <a:buNone/>
            </a:pPr>
            <a:endParaRPr lang="en-US" sz="18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4195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3771"/>
            <a:ext cx="9305365" cy="803275"/>
          </a:xfrm>
        </p:spPr>
        <p:txBody>
          <a:bodyPr>
            <a:normAutofit fontScale="90000"/>
          </a:bodyPr>
          <a:lstStyle/>
          <a:p>
            <a:r>
              <a:rPr lang="en-US" dirty="0"/>
              <a:t>IV. </a:t>
            </a:r>
            <a:r>
              <a:rPr lang="fr-FR" sz="3100" dirty="0"/>
              <a:t>Questions juridiques clés du </a:t>
            </a:r>
            <a:r>
              <a:rPr lang="fr-FR" sz="3100" dirty="0" err="1"/>
              <a:t>sourcing</a:t>
            </a:r>
            <a:r>
              <a:rPr lang="fr-FR" sz="3100" dirty="0"/>
              <a:t> IT dans les IF</a:t>
            </a:r>
            <a:br>
              <a:rPr lang="fr-FR" sz="3200" dirty="0"/>
            </a:b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Calibri" panose="020F0502020204030204"/>
              </a:rPr>
              <a:t>Paris 2018</a:t>
            </a:r>
            <a:endParaRPr lang="fr-FR" dirty="0">
              <a:latin typeface="Calibri" panose="020F0502020204030204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/>
              </a:rPr>
              <a:t>IT SOURCING IN FINANCIAL ENTITIES: LEGAL CHALLENGES </a:t>
            </a:r>
            <a:endParaRPr lang="fr-FR" dirty="0">
              <a:latin typeface="Calibri" panose="020F0502020204030204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>
                <a:latin typeface="Calibri" panose="020F0502020204030204"/>
              </a:rPr>
              <a:pPr/>
              <a:t>8</a:t>
            </a:fld>
            <a:endParaRPr lang="fr-FR" dirty="0">
              <a:latin typeface="Calibri" panose="020F0502020204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712258"/>
            <a:ext cx="9063318" cy="51457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La politique d’outsourcing comme cadre clé de l’entreprise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Planification et conception du processus de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sourcing</a:t>
            </a:r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 algn="just"/>
            <a:r>
              <a:rPr lang="fr-FR" sz="1800" dirty="0">
                <a:latin typeface="Gulim" panose="020B0600000101010101" pitchFamily="34" charset="-127"/>
                <a:ea typeface="Gulim" panose="020B0600000101010101" pitchFamily="34" charset="-127"/>
              </a:rPr>
              <a:t>Choix des fournisseurs / diligence raisonnable </a:t>
            </a:r>
          </a:p>
          <a:p>
            <a:pPr lvl="1" algn="just"/>
            <a:r>
              <a:rPr lang="fr-FR" sz="1800" dirty="0">
                <a:latin typeface="Gulim" panose="020B0600000101010101" pitchFamily="34" charset="-127"/>
                <a:ea typeface="Gulim" panose="020B0600000101010101" pitchFamily="34" charset="-127"/>
              </a:rPr>
              <a:t>Choix du périmètre du </a:t>
            </a:r>
            <a:r>
              <a:rPr lang="fr-FR" sz="1800" dirty="0" err="1">
                <a:latin typeface="Gulim" panose="020B0600000101010101" pitchFamily="34" charset="-127"/>
                <a:ea typeface="Gulim" panose="020B0600000101010101" pitchFamily="34" charset="-127"/>
              </a:rPr>
              <a:t>sourcing</a:t>
            </a:r>
            <a:r>
              <a:rPr lang="fr-FR" sz="1800" dirty="0">
                <a:latin typeface="Gulim" panose="020B0600000101010101" pitchFamily="34" charset="-127"/>
                <a:ea typeface="Gulim" panose="020B0600000101010101" pitchFamily="34" charset="-127"/>
              </a:rPr>
              <a:t> IT (système de base ou non), des modèles (sur site, basé sur le cloud) et des technologies spécifiques à adopter</a:t>
            </a:r>
          </a:p>
          <a:p>
            <a:pPr lvl="1" algn="just"/>
            <a:r>
              <a:rPr lang="fr-FR" sz="1800" dirty="0">
                <a:latin typeface="Gulim" panose="020B0600000101010101" pitchFamily="34" charset="-127"/>
                <a:ea typeface="Gulim" panose="020B0600000101010101" pitchFamily="34" charset="-127"/>
              </a:rPr>
              <a:t>Choix de la durée contractuelle et des stratégies de sortie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Processus contractuel</a:t>
            </a:r>
          </a:p>
          <a:p>
            <a:pPr lvl="1" algn="just"/>
            <a:r>
              <a:rPr lang="fr-FR" sz="1800" dirty="0">
                <a:latin typeface="Gulim" panose="020B0600000101010101" pitchFamily="34" charset="-127"/>
                <a:ea typeface="Gulim" panose="020B0600000101010101" pitchFamily="34" charset="-127"/>
              </a:rPr>
              <a:t>Appels d’offres</a:t>
            </a:r>
          </a:p>
          <a:p>
            <a:pPr lvl="1" algn="just"/>
            <a:r>
              <a:rPr lang="fr-FR" sz="1800" dirty="0">
                <a:latin typeface="Gulim" panose="020B0600000101010101" pitchFamily="34" charset="-127"/>
                <a:ea typeface="Gulim" panose="020B0600000101010101" pitchFamily="34" charset="-127"/>
              </a:rPr>
              <a:t>Négociation avec appel à la concurrence de plusieurs fournisseurs (flux de négociation simultanés</a:t>
            </a:r>
            <a:r>
              <a:rPr lang="en-US" sz="1800" dirty="0">
                <a:latin typeface="Gulim" panose="020B0600000101010101" pitchFamily="34" charset="-127"/>
                <a:ea typeface="Gulim" panose="020B0600000101010101" pitchFamily="34" charset="-127"/>
              </a:rPr>
              <a:t>): </a:t>
            </a:r>
            <a:r>
              <a:rPr lang="fr-FR" sz="1800" dirty="0">
                <a:latin typeface="Gulim" panose="020B0600000101010101" pitchFamily="34" charset="-127"/>
                <a:ea typeface="Gulim" panose="020B0600000101010101" pitchFamily="34" charset="-127"/>
              </a:rPr>
              <a:t>avantages et inconvénients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Principales dispositions du contrat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Gestion des risques et suivi continu</a:t>
            </a:r>
          </a:p>
        </p:txBody>
      </p:sp>
    </p:spTree>
    <p:extLst>
      <p:ext uri="{BB962C8B-B14F-4D97-AF65-F5344CB8AC3E}">
        <p14:creationId xmlns:p14="http://schemas.microsoft.com/office/powerpoint/2010/main" val="3989788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058" y="413771"/>
            <a:ext cx="9325855" cy="803275"/>
          </a:xfrm>
        </p:spPr>
        <p:txBody>
          <a:bodyPr>
            <a:normAutofit fontScale="90000"/>
          </a:bodyPr>
          <a:lstStyle/>
          <a:p>
            <a:r>
              <a:rPr lang="en-US" dirty="0"/>
              <a:t>V. </a:t>
            </a:r>
            <a:r>
              <a:rPr lang="fr-FR" sz="3200" dirty="0"/>
              <a:t>Nouveaux défis pour le </a:t>
            </a:r>
            <a:r>
              <a:rPr lang="fr-FR" sz="3200" dirty="0" err="1"/>
              <a:t>sourcing</a:t>
            </a:r>
            <a:r>
              <a:rPr lang="fr-FR" sz="3200" dirty="0"/>
              <a:t> IT dans les IF</a:t>
            </a:r>
            <a:br>
              <a:rPr lang="fr-FR" sz="3200" dirty="0"/>
            </a:b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Calibri" panose="020F0502020204030204"/>
              </a:rPr>
              <a:t>Paris 2018</a:t>
            </a:r>
            <a:endParaRPr lang="fr-FR" dirty="0">
              <a:latin typeface="Calibri" panose="020F0502020204030204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/>
              </a:rPr>
              <a:t>IT SOURCING IN FINANCIAL ENTITIES: LEGAL CHALLENGES </a:t>
            </a:r>
            <a:endParaRPr lang="fr-FR" dirty="0">
              <a:latin typeface="Calibri" panose="020F0502020204030204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>
                <a:latin typeface="Calibri" panose="020F0502020204030204"/>
              </a:rPr>
              <a:pPr/>
              <a:t>9</a:t>
            </a:fld>
            <a:endParaRPr lang="fr-FR" dirty="0">
              <a:latin typeface="Calibri" panose="020F0502020204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Particularités de certains environnements</a:t>
            </a:r>
          </a:p>
          <a:p>
            <a:pPr lvl="1" algn="just"/>
            <a:r>
              <a:rPr lang="fr-FR" sz="1800" dirty="0">
                <a:latin typeface="Gulim" panose="020B0600000101010101" pitchFamily="34" charset="-127"/>
                <a:ea typeface="Gulim" panose="020B0600000101010101" pitchFamily="34" charset="-127"/>
              </a:rPr>
              <a:t>Scénarios “</a:t>
            </a:r>
            <a:r>
              <a:rPr lang="fr-FR" sz="1800" dirty="0" err="1">
                <a:latin typeface="Gulim" panose="020B0600000101010101" pitchFamily="34" charset="-127"/>
                <a:ea typeface="Gulim" panose="020B0600000101010101" pitchFamily="34" charset="-127"/>
              </a:rPr>
              <a:t>Multi-fournisseurs</a:t>
            </a:r>
            <a:r>
              <a:rPr lang="fr-FR" sz="1800" dirty="0">
                <a:latin typeface="Gulim" panose="020B0600000101010101" pitchFamily="34" charset="-127"/>
                <a:ea typeface="Gulim" panose="020B0600000101010101" pitchFamily="34" charset="-127"/>
              </a:rPr>
              <a:t>”</a:t>
            </a:r>
          </a:p>
          <a:p>
            <a:pPr lvl="1" algn="just"/>
            <a:r>
              <a:rPr lang="fr-FR" sz="1800" dirty="0">
                <a:latin typeface="Gulim" panose="020B0600000101010101" pitchFamily="34" charset="-127"/>
                <a:ea typeface="Gulim" panose="020B0600000101010101" pitchFamily="34" charset="-127"/>
              </a:rPr>
              <a:t>Adoption de solutions basées sur le cloud</a:t>
            </a:r>
          </a:p>
          <a:p>
            <a:pPr lvl="1" algn="just"/>
            <a:r>
              <a:rPr lang="fr-FR" sz="1800" dirty="0">
                <a:latin typeface="Gulim" panose="020B0600000101010101" pitchFamily="34" charset="-127"/>
                <a:ea typeface="Gulim" panose="020B0600000101010101" pitchFamily="34" charset="-127"/>
              </a:rPr>
              <a:t>OSS: risques et opportunités</a:t>
            </a:r>
          </a:p>
          <a:p>
            <a:pPr lvl="1" algn="just"/>
            <a:r>
              <a:rPr lang="fr-FR" sz="1800" dirty="0">
                <a:latin typeface="Gulim" panose="020B0600000101010101" pitchFamily="34" charset="-127"/>
                <a:ea typeface="Gulim" panose="020B0600000101010101" pitchFamily="34" charset="-127"/>
              </a:rPr>
              <a:t>Développement de logiciels: méthode </a:t>
            </a:r>
            <a:r>
              <a:rPr lang="fr-FR" sz="1800" dirty="0" err="1">
                <a:latin typeface="Gulim" panose="020B0600000101010101" pitchFamily="34" charset="-127"/>
                <a:ea typeface="Gulim" panose="020B0600000101010101" pitchFamily="34" charset="-127"/>
              </a:rPr>
              <a:t>waterfall</a:t>
            </a:r>
            <a:r>
              <a:rPr lang="fr-FR" sz="18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1800" i="1" dirty="0">
                <a:latin typeface="Gulim" panose="020B0600000101010101" pitchFamily="34" charset="-127"/>
                <a:ea typeface="Gulim" panose="020B0600000101010101" pitchFamily="34" charset="-127"/>
              </a:rPr>
              <a:t>vs</a:t>
            </a:r>
            <a:r>
              <a:rPr lang="fr-FR" sz="1800" dirty="0">
                <a:latin typeface="Gulim" panose="020B0600000101010101" pitchFamily="34" charset="-127"/>
                <a:ea typeface="Gulim" panose="020B0600000101010101" pitchFamily="34" charset="-127"/>
              </a:rPr>
              <a:t> méthode agile</a:t>
            </a:r>
          </a:p>
          <a:p>
            <a:pPr lvl="1"/>
            <a:endParaRPr lang="en-US" sz="18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457200" lvl="1" indent="0">
              <a:buNone/>
            </a:pPr>
            <a:endParaRPr lang="en-US" sz="18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8063455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</TotalTime>
  <Words>884</Words>
  <Application>Microsoft Office PowerPoint</Application>
  <PresentationFormat>Affichage à l'écran (4:3)</PresentationFormat>
  <Paragraphs>114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Gulim</vt:lpstr>
      <vt:lpstr>Arial</vt:lpstr>
      <vt:lpstr>Calibri</vt:lpstr>
      <vt:lpstr>Calibri Light</vt:lpstr>
      <vt:lpstr>1_Thème Office</vt:lpstr>
      <vt:lpstr>Présentation PowerPoint</vt:lpstr>
      <vt:lpstr>Sommaire </vt:lpstr>
      <vt:lpstr>I. Particularités des institutions financières (IF) </vt:lpstr>
      <vt:lpstr>II.Tendances actuelles et forces affectant les IF </vt:lpstr>
      <vt:lpstr>II. Tendances actuelles et forces affectant les IF</vt:lpstr>
      <vt:lpstr>III. Cadre juridique affectant le sourcing IT des IF </vt:lpstr>
      <vt:lpstr>III. Cadre juridique affectant le sourcing IT des IF</vt:lpstr>
      <vt:lpstr>IV. Questions juridiques clés du sourcing IT dans les IF </vt:lpstr>
      <vt:lpstr>V. Nouveaux défis pour le sourcing IT dans les IF </vt:lpstr>
      <vt:lpstr>V. Nouveaux défis pour le sourcing IT dans les IF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lwa</dc:creator>
  <cp:lastModifiedBy>lwa </cp:lastModifiedBy>
  <cp:revision>34</cp:revision>
  <dcterms:created xsi:type="dcterms:W3CDTF">2018-06-01T08:07:17Z</dcterms:created>
  <dcterms:modified xsi:type="dcterms:W3CDTF">2018-06-01T10:47:06Z</dcterms:modified>
</cp:coreProperties>
</file>